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6" r:id="rId2"/>
    <p:sldId id="287" r:id="rId3"/>
    <p:sldId id="258" r:id="rId4"/>
    <p:sldId id="274" r:id="rId5"/>
    <p:sldId id="297" r:id="rId6"/>
    <p:sldId id="268" r:id="rId7"/>
    <p:sldId id="288" r:id="rId8"/>
    <p:sldId id="261" r:id="rId9"/>
    <p:sldId id="259" r:id="rId10"/>
    <p:sldId id="270" r:id="rId11"/>
    <p:sldId id="262" r:id="rId12"/>
    <p:sldId id="290" r:id="rId13"/>
    <p:sldId id="285" r:id="rId14"/>
    <p:sldId id="275" r:id="rId15"/>
    <p:sldId id="291" r:id="rId16"/>
    <p:sldId id="289" r:id="rId17"/>
    <p:sldId id="292" r:id="rId18"/>
    <p:sldId id="293" r:id="rId19"/>
    <p:sldId id="294" r:id="rId20"/>
    <p:sldId id="295" r:id="rId21"/>
    <p:sldId id="296" r:id="rId22"/>
    <p:sldId id="283" r:id="rId23"/>
  </p:sldIdLst>
  <p:sldSz cx="9144000" cy="6858000" type="screen4x3"/>
  <p:notesSz cx="6761163" cy="98821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88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84" d="100"/>
          <a:sy n="84" d="100"/>
        </p:scale>
        <p:origin x="1435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18.05.2025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Повторение: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1691680" y="1268760"/>
          <a:ext cx="6408712" cy="5449676"/>
        </p:xfrm>
        <a:graphic>
          <a:graphicData uri="http://schemas.openxmlformats.org/drawingml/2006/table">
            <a:tbl>
              <a:tblPr/>
              <a:tblGrid>
                <a:gridCol w="2664729"/>
                <a:gridCol w="3743983"/>
              </a:tblGrid>
              <a:tr h="5120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 Логика</a:t>
                      </a:r>
                      <a:endParaRPr lang="uk-UA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 Наука об операциях над высказываниями</a:t>
                      </a:r>
                      <a:endParaRPr lang="uk-UA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120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 Высказывание</a:t>
                      </a:r>
                      <a:endParaRPr lang="uk-UA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 Логическое сложение</a:t>
                      </a:r>
                      <a:endParaRPr lang="uk-UA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120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 Алгебра логики</a:t>
                      </a:r>
                      <a:endParaRPr lang="uk-UA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 Наука о формах и способах мышления</a:t>
                      </a:r>
                      <a:endParaRPr lang="uk-UA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120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4. Логическая константа</a:t>
                      </a:r>
                      <a:endParaRPr lang="uk-UA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4. Логическое отрицание</a:t>
                      </a:r>
                      <a:endParaRPr lang="uk-UA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120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5. Дизъюнкция</a:t>
                      </a:r>
                      <a:endParaRPr lang="uk-UA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5. ИСТИНА и ЛОЖЬ  </a:t>
                      </a:r>
                      <a:endParaRPr lang="uk-UA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536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6. Инверсия</a:t>
                      </a:r>
                      <a:endParaRPr lang="uk-UA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6. Повествовательное предложение, в 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котором 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что-либо утверждается или отрицается</a:t>
                      </a:r>
                      <a:endParaRPr lang="uk-UA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120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7. Конъюнкция</a:t>
                      </a:r>
                      <a:endParaRPr lang="uk-UA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7. &amp;</a:t>
                      </a:r>
                      <a:endParaRPr lang="uk-UA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11560" y="3284984"/>
            <a:ext cx="792961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Коля, Вася и Серёжа гостили летом у бабушки. Однажды один из мальчиков нечаянно разбил любимую бабушкину вазу. На вопрос, кто разбил вазу, они дали такие ответы:</a:t>
            </a:r>
            <a:endParaRPr lang="uk-UA" dirty="0" smtClean="0"/>
          </a:p>
          <a:p>
            <a:r>
              <a:rPr lang="ru-RU" dirty="0" smtClean="0"/>
              <a:t>Серёжа: 1) Я не разбивал. 2) Вася не разбивал.</a:t>
            </a:r>
            <a:endParaRPr lang="uk-UA" dirty="0" smtClean="0"/>
          </a:p>
          <a:p>
            <a:r>
              <a:rPr lang="ru-RU" dirty="0" smtClean="0"/>
              <a:t>Вася: 3) Серёжа не разбивал. 4) Вазу разбил Коля.</a:t>
            </a:r>
            <a:endParaRPr lang="uk-UA" dirty="0" smtClean="0"/>
          </a:p>
          <a:p>
            <a:r>
              <a:rPr lang="ru-RU" dirty="0" smtClean="0"/>
              <a:t>Коля: 5) Я не разбивал. 6) Вазу разбил Серёжа. </a:t>
            </a:r>
            <a:endParaRPr lang="uk-UA" dirty="0" smtClean="0"/>
          </a:p>
          <a:p>
            <a:r>
              <a:rPr lang="ru-RU" dirty="0" smtClean="0"/>
              <a:t>Бабушка знала, что один из её внуков, назовём его правдивым, оба раза сказал правду; второй, назовём его шутником, оба раза сказал неправду; третий, назовём его хитрецом, один раз сказал правду, а другой раз — неправду.</a:t>
            </a:r>
            <a:endParaRPr lang="uk-UA" dirty="0" smtClean="0"/>
          </a:p>
          <a:p>
            <a:r>
              <a:rPr lang="ru-RU" dirty="0" smtClean="0"/>
              <a:t>Назовите имена правдивого, шутника и хитреца. Кто из внуков разбил вазу?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08685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1" name="Group 5"/>
          <p:cNvGraphicFramePr>
            <a:graphicFrameLocks noGrp="1"/>
          </p:cNvGraphicFramePr>
          <p:nvPr/>
        </p:nvGraphicFramePr>
        <p:xfrm>
          <a:off x="647577" y="1268760"/>
          <a:ext cx="7956871" cy="1872207"/>
        </p:xfrm>
        <a:graphic>
          <a:graphicData uri="http://schemas.openxmlformats.org/drawingml/2006/table">
            <a:tbl>
              <a:tblPr/>
              <a:tblGrid>
                <a:gridCol w="691040"/>
                <a:gridCol w="761211"/>
                <a:gridCol w="692565"/>
                <a:gridCol w="1038132"/>
                <a:gridCol w="967866"/>
                <a:gridCol w="1153258"/>
                <a:gridCol w="785619"/>
                <a:gridCol w="982405"/>
                <a:gridCol w="884775"/>
              </a:tblGrid>
              <a:tr h="393111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AF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AF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AF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Утверждение Серёжи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A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Утверждение Васи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A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Утверждение Коли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A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97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НЕ 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A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НЕ В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A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НЕ 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A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A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НЕ К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A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AFC"/>
                    </a:solidFill>
                  </a:tcPr>
                </a:tc>
              </a:tr>
              <a:tr h="36977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77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77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Задачи урока: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785786" y="2071678"/>
            <a:ext cx="2214578" cy="8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solidFill>
                  <a:srgbClr val="C00000"/>
                </a:solidFill>
              </a:rPr>
              <a:t>Знаю: 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857224" y="3286124"/>
            <a:ext cx="2571768" cy="8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solidFill>
                  <a:srgbClr val="C00000"/>
                </a:solidFill>
              </a:rPr>
              <a:t>Хочу узнать: 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Способы решения логических задач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827584" y="2132856"/>
            <a:ext cx="2214578" cy="8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1844824"/>
            <a:ext cx="77048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68500" indent="-712788">
              <a:buFontTx/>
              <a:buNone/>
            </a:pPr>
            <a:r>
              <a:rPr lang="ru-RU" sz="3600" b="1" dirty="0" smtClean="0">
                <a:latin typeface="Monotype Corsiva" pitchFamily="66" charset="0"/>
              </a:rPr>
              <a:t>Три способа решения логических задач:</a:t>
            </a:r>
          </a:p>
          <a:p>
            <a:pPr marL="1968500" indent="-712788">
              <a:buFontTx/>
              <a:buNone/>
            </a:pPr>
            <a:endParaRPr lang="ru-RU" sz="3600" b="1" dirty="0" smtClean="0">
              <a:latin typeface="Monotype Corsiva" pitchFamily="66" charset="0"/>
            </a:endParaRPr>
          </a:p>
          <a:p>
            <a:pPr marL="1968500" indent="-712788">
              <a:buFontTx/>
              <a:buAutoNum type="arabicPeriod"/>
            </a:pPr>
            <a:r>
              <a:rPr lang="ru-RU" sz="3600" b="1" dirty="0" smtClean="0">
                <a:latin typeface="Monotype Corsiva" pitchFamily="66" charset="0"/>
              </a:rPr>
              <a:t>С помощью рассуждений</a:t>
            </a:r>
          </a:p>
          <a:p>
            <a:pPr marL="1968500" indent="-712788">
              <a:buFontTx/>
              <a:buAutoNum type="arabicPeriod"/>
            </a:pPr>
            <a:endParaRPr lang="ru-RU" sz="3600" b="1" dirty="0" smtClean="0">
              <a:latin typeface="Monotype Corsiva" pitchFamily="66" charset="0"/>
            </a:endParaRPr>
          </a:p>
          <a:p>
            <a:pPr marL="1968500" indent="-712788">
              <a:buFontTx/>
              <a:buAutoNum type="arabicPeriod"/>
            </a:pPr>
            <a:r>
              <a:rPr lang="ru-RU" sz="3600" b="1" dirty="0" smtClean="0">
                <a:latin typeface="Monotype Corsiva" pitchFamily="66" charset="0"/>
              </a:rPr>
              <a:t>Табличный</a:t>
            </a:r>
          </a:p>
          <a:p>
            <a:pPr marL="1968500" indent="-712788">
              <a:buFontTx/>
              <a:buAutoNum type="arabicPeriod"/>
            </a:pPr>
            <a:endParaRPr lang="ru-RU" sz="3600" b="1" dirty="0" smtClean="0">
              <a:latin typeface="Monotype Corsiva" pitchFamily="66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Алгоритм решения логических задач </a:t>
            </a:r>
            <a:br>
              <a:rPr lang="ru-RU" dirty="0" smtClean="0"/>
            </a:br>
            <a:r>
              <a:rPr lang="ru-RU" dirty="0" smtClean="0"/>
              <a:t>с помощью таблиц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Внимательно изучить условие.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Выделить из условия задачи элементарные (простые) высказывания и обозначить их буквами;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3). Продумать структуру таблицы: количество строк и столбцов, заголовки. Построить таблицу истинности для полученных логических выражений;</a:t>
            </a:r>
          </a:p>
          <a:p>
            <a:pPr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4). Внести в таблицу исходную информацию.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5).  Выбрать решение — набор логических переменных (элементарных высказываний), при котором значения логических выражений соответствуют условиям задачи;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6). Убедиться, что полученное решение удовлетворяет всем условиям задачи.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 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indent="266700" algn="just">
              <a:lnSpc>
                <a:spcPct val="90000"/>
              </a:lnSpc>
              <a:buNone/>
            </a:pPr>
            <a:endParaRPr lang="ru-RU" dirty="0" smtClean="0"/>
          </a:p>
          <a:p>
            <a:pPr indent="266700" algn="just">
              <a:lnSpc>
                <a:spcPct val="90000"/>
              </a:lnSpc>
              <a:buNone/>
            </a:pPr>
            <a:r>
              <a:rPr lang="ru-RU" dirty="0" smtClean="0"/>
              <a:t>Ответ:  </a:t>
            </a:r>
            <a:r>
              <a:rPr lang="ru-RU" altLang="ru-RU" dirty="0" smtClean="0"/>
              <a:t>Вазу разбил Серёжа, он - хитрец. Шутником оказался Вася. Имя правдивого внука - Коля.</a:t>
            </a:r>
            <a:endParaRPr lang="ru-RU" alt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562958" y="3223559"/>
            <a:ext cx="184731" cy="4921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endParaRPr lang="uk-UA" sz="2400" dirty="0">
              <a:ea typeface="Calibri"/>
              <a:cs typeface="Times New Roman"/>
            </a:endParaRPr>
          </a:p>
        </p:txBody>
      </p:sp>
      <p:graphicFrame>
        <p:nvGraphicFramePr>
          <p:cNvPr id="7" name="Group 5"/>
          <p:cNvGraphicFramePr>
            <a:graphicFrameLocks noGrp="1"/>
          </p:cNvGraphicFramePr>
          <p:nvPr/>
        </p:nvGraphicFramePr>
        <p:xfrm>
          <a:off x="539552" y="1700808"/>
          <a:ext cx="8280400" cy="2327275"/>
        </p:xfrm>
        <a:graphic>
          <a:graphicData uri="http://schemas.openxmlformats.org/drawingml/2006/table">
            <a:tbl>
              <a:tblPr/>
              <a:tblGrid>
                <a:gridCol w="719138"/>
                <a:gridCol w="792162"/>
                <a:gridCol w="720725"/>
                <a:gridCol w="1080343"/>
                <a:gridCol w="1007220"/>
                <a:gridCol w="1200150"/>
                <a:gridCol w="817562"/>
                <a:gridCol w="1022350"/>
                <a:gridCol w="920750"/>
              </a:tblGrid>
              <a:tr h="701675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AF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AF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AF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Утверждение Серёжи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A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Утверждение Васи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A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Утверждение Коли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A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64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НЕ 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A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НЕ В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A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НЕ 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A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A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НЕ К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A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AFC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Rectangle 86"/>
          <p:cNvSpPr>
            <a:spLocks noChangeArrowheads="1"/>
          </p:cNvSpPr>
          <p:nvPr/>
        </p:nvSpPr>
        <p:spPr bwMode="auto">
          <a:xfrm>
            <a:off x="2987824" y="2852936"/>
            <a:ext cx="1871662" cy="360362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9" name="Rectangle 86"/>
          <p:cNvSpPr>
            <a:spLocks noChangeArrowheads="1"/>
          </p:cNvSpPr>
          <p:nvPr/>
        </p:nvSpPr>
        <p:spPr bwMode="auto">
          <a:xfrm>
            <a:off x="5004048" y="2852936"/>
            <a:ext cx="1871662" cy="360362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0" name="Rectangle 86"/>
          <p:cNvSpPr>
            <a:spLocks noChangeArrowheads="1"/>
          </p:cNvSpPr>
          <p:nvPr/>
        </p:nvSpPr>
        <p:spPr bwMode="auto">
          <a:xfrm>
            <a:off x="7020272" y="2852936"/>
            <a:ext cx="1871662" cy="360362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Решить логическую задачу</a:t>
            </a:r>
            <a:endParaRPr lang="uk-UA" dirty="0"/>
          </a:p>
        </p:txBody>
      </p:sp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611560" y="1340768"/>
            <a:ext cx="7488832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Кто разбил стекло?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Три школьника, остававшиеся в классе на перемене, были вызваны директору по поводу разбитого в это время окна. На вопрос директора, кто и как разбил окно в классе, мальчики ответили следующее: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Витя: «Рома бросил в меня портфелем, а попал в окно…»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Рома: «Сергей разбил футбольным мячом»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Сергей: «Разбил Витя, и никакого мяча не было!»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Стало известно, что желая запутать взрослых, каждый из ребят ровно один раз сказал правду, а один раз – нет. Кто и чем разбил стекло в классе?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Способы решения логических задач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827584" y="2132856"/>
            <a:ext cx="2214578" cy="8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1844824"/>
            <a:ext cx="77048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68500" indent="-712788">
              <a:buFontTx/>
              <a:buNone/>
            </a:pPr>
            <a:r>
              <a:rPr lang="ru-RU" sz="3600" b="1" dirty="0" smtClean="0">
                <a:latin typeface="Monotype Corsiva" pitchFamily="66" charset="0"/>
              </a:rPr>
              <a:t>Три способа решения логических задач:</a:t>
            </a:r>
          </a:p>
          <a:p>
            <a:pPr marL="1968500" indent="-712788">
              <a:buFontTx/>
              <a:buNone/>
            </a:pPr>
            <a:endParaRPr lang="ru-RU" sz="3600" b="1" dirty="0" smtClean="0">
              <a:latin typeface="Monotype Corsiva" pitchFamily="66" charset="0"/>
            </a:endParaRPr>
          </a:p>
          <a:p>
            <a:pPr marL="1968500" indent="-712788">
              <a:buFontTx/>
              <a:buAutoNum type="arabicPeriod"/>
            </a:pPr>
            <a:r>
              <a:rPr lang="ru-RU" sz="3600" b="1" dirty="0" smtClean="0">
                <a:latin typeface="Monotype Corsiva" pitchFamily="66" charset="0"/>
              </a:rPr>
              <a:t>С помощью рассуждений</a:t>
            </a:r>
          </a:p>
          <a:p>
            <a:pPr marL="1968500" indent="-712788">
              <a:buFontTx/>
              <a:buAutoNum type="arabicPeriod"/>
            </a:pPr>
            <a:endParaRPr lang="ru-RU" sz="3600" b="1" dirty="0" smtClean="0">
              <a:latin typeface="Monotype Corsiva" pitchFamily="66" charset="0"/>
            </a:endParaRPr>
          </a:p>
          <a:p>
            <a:pPr marL="1968500" indent="-712788">
              <a:buFontTx/>
              <a:buAutoNum type="arabicPeriod"/>
            </a:pPr>
            <a:r>
              <a:rPr lang="ru-RU" sz="3600" b="1" dirty="0" smtClean="0">
                <a:latin typeface="Monotype Corsiva" pitchFamily="66" charset="0"/>
              </a:rPr>
              <a:t>Табличный</a:t>
            </a:r>
          </a:p>
          <a:p>
            <a:pPr marL="1968500" indent="-712788">
              <a:buFontTx/>
              <a:buAutoNum type="arabicPeriod"/>
            </a:pPr>
            <a:endParaRPr lang="ru-RU" sz="3600" b="1" dirty="0" smtClean="0">
              <a:latin typeface="Monotype Corsiva" pitchFamily="66" charset="0"/>
            </a:endParaRPr>
          </a:p>
          <a:p>
            <a:pPr marL="1968500" indent="-712788">
              <a:buFontTx/>
              <a:buAutoNum type="arabicPeriod"/>
            </a:pPr>
            <a:r>
              <a:rPr lang="ru-RU" sz="3600" b="1" dirty="0" smtClean="0">
                <a:latin typeface="Monotype Corsiva" pitchFamily="66" charset="0"/>
              </a:rPr>
              <a:t>Средствами алгебры логики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Решим логическую задачу средствами алгебры логики </a:t>
            </a:r>
            <a:endParaRPr lang="uk-UA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755576" y="2420888"/>
          <a:ext cx="7848872" cy="3528391"/>
        </p:xfrm>
        <a:graphic>
          <a:graphicData uri="http://schemas.openxmlformats.org/drawingml/2006/table">
            <a:tbl>
              <a:tblPr/>
              <a:tblGrid>
                <a:gridCol w="3924436"/>
                <a:gridCol w="3924436"/>
              </a:tblGrid>
              <a:tr h="5370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333333"/>
                          </a:solidFill>
                          <a:latin typeface="Helvetica"/>
                          <a:ea typeface="Times New Roman"/>
                          <a:cs typeface="Helvetica"/>
                        </a:rPr>
                        <a:t>Р – окно разбил Рома</a:t>
                      </a:r>
                      <a:endParaRPr lang="uk-UA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>
                          <a:solidFill>
                            <a:srgbClr val="333333"/>
                          </a:solidFill>
                          <a:latin typeface="Helvetica"/>
                          <a:ea typeface="Times New Roman"/>
                          <a:cs typeface="Helvetica"/>
                        </a:rPr>
                        <a:t>П – окно разбито портфелем</a:t>
                      </a:r>
                      <a:endParaRPr lang="uk-UA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370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>
                          <a:solidFill>
                            <a:srgbClr val="333333"/>
                          </a:solidFill>
                          <a:latin typeface="Helvetica"/>
                          <a:ea typeface="Times New Roman"/>
                          <a:cs typeface="Helvetica"/>
                        </a:rPr>
                        <a:t>С – окно разбил Сергей</a:t>
                      </a:r>
                      <a:endParaRPr lang="uk-UA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333333"/>
                          </a:solidFill>
                          <a:latin typeface="Helvetica"/>
                          <a:ea typeface="Times New Roman"/>
                          <a:cs typeface="Helvetica"/>
                        </a:rPr>
                        <a:t>М – окно разбито мячом</a:t>
                      </a:r>
                      <a:endParaRPr lang="uk-UA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370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>
                          <a:solidFill>
                            <a:srgbClr val="333333"/>
                          </a:solidFill>
                          <a:latin typeface="Helvetica"/>
                          <a:ea typeface="Times New Roman"/>
                          <a:cs typeface="Helvetica"/>
                        </a:rPr>
                        <a:t>В – окно разбил Витя</a:t>
                      </a:r>
                      <a:endParaRPr lang="uk-UA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>
                          <a:solidFill>
                            <a:srgbClr val="333333"/>
                          </a:solidFill>
                          <a:latin typeface="Helvetica"/>
                          <a:ea typeface="Times New Roman"/>
                          <a:cs typeface="Helvetica"/>
                        </a:rPr>
                        <a:t> </a:t>
                      </a:r>
                      <a:endParaRPr lang="uk-UA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8430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>
                          <a:solidFill>
                            <a:srgbClr val="333333"/>
                          </a:solidFill>
                          <a:latin typeface="Helvetica"/>
                          <a:ea typeface="Times New Roman"/>
                          <a:cs typeface="Helvetica"/>
                        </a:rPr>
                        <a:t>Высказывания: Витя: Р \/ П</a:t>
                      </a:r>
                      <a:endParaRPr lang="uk-UA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>
                          <a:solidFill>
                            <a:srgbClr val="333333"/>
                          </a:solidFill>
                          <a:latin typeface="Helvetica"/>
                          <a:ea typeface="Times New Roman"/>
                          <a:cs typeface="Helvetica"/>
                        </a:rPr>
                        <a:t>Составим логическое выражение:</a:t>
                      </a:r>
                      <a:endParaRPr lang="uk-UA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370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>
                          <a:solidFill>
                            <a:srgbClr val="333333"/>
                          </a:solidFill>
                          <a:latin typeface="Helvetica"/>
                          <a:ea typeface="Times New Roman"/>
                          <a:cs typeface="Helvetica"/>
                        </a:rPr>
                        <a:t>Рома: С \/ М</a:t>
                      </a:r>
                      <a:endParaRPr lang="uk-UA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>
                          <a:solidFill>
                            <a:srgbClr val="333333"/>
                          </a:solidFill>
                          <a:latin typeface="Helvetica"/>
                          <a:ea typeface="Times New Roman"/>
                          <a:cs typeface="Helvetica"/>
                        </a:rPr>
                        <a:t>(Р \/ П) · (С \/ М) · (В \/ ¬М)=1</a:t>
                      </a:r>
                      <a:endParaRPr lang="uk-UA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370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333333"/>
                          </a:solidFill>
                          <a:latin typeface="Helvetica"/>
                          <a:ea typeface="Times New Roman"/>
                          <a:cs typeface="Helvetica"/>
                        </a:rPr>
                        <a:t>Сергей: В \/ ¬М</a:t>
                      </a:r>
                      <a:endParaRPr lang="uk-UA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solidFill>
                            <a:srgbClr val="333333"/>
                          </a:solidFill>
                          <a:latin typeface="Helvetica"/>
                          <a:ea typeface="Times New Roman"/>
                          <a:cs typeface="Helvetica"/>
                        </a:rPr>
                        <a:t> </a:t>
                      </a:r>
                      <a:endParaRPr lang="uk-UA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Helvetica"/>
              </a:rPr>
              <a:t>Введем обозначения: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1115616" y="1667798"/>
            <a:ext cx="40324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Helvetica" charset="0"/>
              </a:rPr>
              <a:t>Введем обозначения: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94460" y="1791415"/>
            <a:ext cx="21833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000" dirty="0" smtClean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Helvetica" charset="0"/>
              </a:rPr>
              <a:t>: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Решим логическую задачу средствами алгебры логики </a:t>
            </a:r>
            <a:endParaRPr lang="uk-UA" dirty="0"/>
          </a:p>
        </p:txBody>
      </p:sp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Helvetica"/>
              </a:rPr>
              <a:t>Введем обозначения: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1115616" y="1484784"/>
            <a:ext cx="63367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2800" dirty="0" smtClean="0"/>
              <a:t>Упростим логическое выражение: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94460" y="1791415"/>
            <a:ext cx="21833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000" dirty="0" smtClean="0">
                <a:solidFill>
                  <a:srgbClr val="333333"/>
                </a:solidFill>
                <a:latin typeface="Calibri" pitchFamily="34" charset="0"/>
                <a:ea typeface="Times New Roman" pitchFamily="18" charset="0"/>
                <a:cs typeface="Helvetica" charset="0"/>
              </a:rPr>
              <a:t>:</a:t>
            </a:r>
            <a:endParaRPr lang="uk-UA" dirty="0"/>
          </a:p>
        </p:txBody>
      </p:sp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251520" y="2132856"/>
            <a:ext cx="856895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Helvetica"/>
              </a:rPr>
              <a:t>(Р \/ П) · (С \/ М) · (В \/ ¬М)=1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Helvetica"/>
              </a:rPr>
              <a:t>(Р·С \/ Р·М \/ П·С \/ П· М ) · (В \/ ¬М)= (Р·М \/ П·С) · (В \/ ¬М)=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Calibri" pitchFamily="34" charset="0"/>
              <a:ea typeface="Times New Roman" pitchFamily="18" charset="0"/>
              <a:cs typeface="Helvetic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Helvetica"/>
              </a:rPr>
              <a:t>= (Р·М·В \/ Р·М ·¬М \/ П·С·В \/ П·С· ¬М)= П·С· ¬М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251520" y="4149080"/>
            <a:ext cx="8640960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Helvetica" charset="0"/>
              </a:rPr>
              <a:t>Р·С=0, т.к. Рома и Олег одновременно не могли разбить окно,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Helvetica" charset="0"/>
              </a:rPr>
              <a:t> П·М=0, т.к. окно не может быть разбито одновременно мячом и портфелем,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Helvetica" charset="0"/>
              </a:rPr>
              <a:t> Р·М·В=0 ,  П·С·В=0 ,  Р·М ·¬М =0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2800" dirty="0" smtClean="0"/>
              <a:t>Вывод</a:t>
            </a:r>
            <a:r>
              <a:rPr lang="uk-UA" sz="2400" dirty="0" smtClean="0"/>
              <a:t>: Разбил окно </a:t>
            </a:r>
            <a:r>
              <a:rPr lang="uk-UA" sz="2800" dirty="0" smtClean="0"/>
              <a:t>Сергей портфелем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Работа в группах</a:t>
            </a:r>
            <a:endParaRPr lang="uk-UA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51520" y="1052736"/>
            <a:ext cx="8496944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Темы: спорт, учеба, столовая, хобби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Задание 1. Распределить роли. (30сек)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 ученик лидер (главный группы) – поясняет условие задачи. 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 ученик (шутник) – всегда говорит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неправду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 ученик (правдивый) – всегда говорит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правду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 ученик (хитрецы)- один раз говорит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правду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один раз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неправду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Задание 2. Ситуация (3 мин)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Придумайте похожую ситуацию. Каждому участнику группы нужно придумать по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высказывания основываясь на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теме и роли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Задание 3.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Решите придуманную задачу табличным способом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(3 мин)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Задание 4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Представьте свою задачу другим группам и предложите им решить её.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Повторение: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1691680" y="1268760"/>
          <a:ext cx="6408712" cy="5316908"/>
        </p:xfrm>
        <a:graphic>
          <a:graphicData uri="http://schemas.openxmlformats.org/drawingml/2006/table">
            <a:tbl>
              <a:tblPr/>
              <a:tblGrid>
                <a:gridCol w="2664729"/>
                <a:gridCol w="3743983"/>
              </a:tblGrid>
              <a:tr h="5120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 Логика</a:t>
                      </a:r>
                      <a:endParaRPr lang="uk-UA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 Наука о формах и способах мышления</a:t>
                      </a:r>
                      <a:endParaRPr lang="uk-UA" sz="24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120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 Высказывание</a:t>
                      </a:r>
                      <a:endParaRPr lang="uk-UA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6. Повествовательное предложение, в котором что-либо утверждается или отрицается</a:t>
                      </a:r>
                      <a:endParaRPr lang="uk-UA" sz="24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120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 Алгебра логики</a:t>
                      </a:r>
                      <a:endParaRPr lang="uk-UA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 Наука об операциях над высказываниями</a:t>
                      </a:r>
                      <a:endParaRPr lang="uk-UA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120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4. Логическая константа</a:t>
                      </a:r>
                      <a:endParaRPr lang="uk-UA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5. ИСТИНА и ЛОЖЬ. </a:t>
                      </a:r>
                      <a:endParaRPr lang="uk-UA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120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5. Дизъюнкция</a:t>
                      </a:r>
                      <a:endParaRPr lang="uk-UA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 Логическое сложение  </a:t>
                      </a:r>
                      <a:endParaRPr lang="uk-UA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580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6. Инверсия</a:t>
                      </a:r>
                      <a:endParaRPr lang="uk-UA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4.Логическое отрицание</a:t>
                      </a:r>
                      <a:endParaRPr lang="uk-UA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120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7. Конъюнкция</a:t>
                      </a:r>
                      <a:endParaRPr lang="uk-UA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5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7. &amp;</a:t>
                      </a:r>
                      <a:endParaRPr lang="uk-UA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Индивидуальная работа</a:t>
            </a:r>
            <a:endParaRPr lang="uk-UA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11560" y="2060848"/>
          <a:ext cx="8064896" cy="3790849"/>
        </p:xfrm>
        <a:graphic>
          <a:graphicData uri="http://schemas.openxmlformats.org/drawingml/2006/table">
            <a:tbl>
              <a:tblPr/>
              <a:tblGrid>
                <a:gridCol w="1008290"/>
                <a:gridCol w="604406"/>
                <a:gridCol w="604406"/>
                <a:gridCol w="1008290"/>
                <a:gridCol w="1008290"/>
                <a:gridCol w="1006867"/>
                <a:gridCol w="1006867"/>
                <a:gridCol w="1006867"/>
                <a:gridCol w="810613"/>
              </a:tblGrid>
              <a:tr h="910552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А1</a:t>
                      </a:r>
                      <a:endParaRPr lang="uk-UA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А2</a:t>
                      </a:r>
                      <a:endParaRPr lang="uk-UA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</a:t>
                      </a:r>
                      <a:endParaRPr lang="uk-UA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Афродита А1</a:t>
                      </a:r>
                      <a:endParaRPr lang="uk-UA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Афина А2</a:t>
                      </a:r>
                      <a:endParaRPr lang="uk-UA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Гера</a:t>
                      </a:r>
                      <a:endParaRPr lang="uk-UA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91055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А1</a:t>
                      </a:r>
                      <a:endParaRPr lang="uk-UA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 Г</a:t>
                      </a:r>
                      <a:endParaRPr lang="uk-UA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 А1</a:t>
                      </a:r>
                      <a:endParaRPr lang="uk-UA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А2</a:t>
                      </a:r>
                      <a:endParaRPr lang="uk-UA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</a:t>
                      </a:r>
                      <a:endParaRPr lang="uk-UA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797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uk-UA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uk-UA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uk-UA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uk-UA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uk-UA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uk-UA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uk-UA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uk-UA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uk-UA" sz="2800">
                        <a:latin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797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uk-UA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uk-UA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uk-UA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uk-UA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uk-UA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uk-UA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uk-UA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uk-UA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uk-UA" sz="2800">
                        <a:latin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13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uk-UA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uk-UA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uk-UA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uk-UA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uk-UA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uk-UA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uk-UA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uk-UA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uk-UA" sz="2800" dirty="0">
                        <a:latin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Индивидуальная работа</a:t>
            </a:r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27584" y="1844824"/>
          <a:ext cx="7920880" cy="4413221"/>
        </p:xfrm>
        <a:graphic>
          <a:graphicData uri="http://schemas.openxmlformats.org/drawingml/2006/table">
            <a:tbl>
              <a:tblPr/>
              <a:tblGrid>
                <a:gridCol w="648072"/>
                <a:gridCol w="648072"/>
                <a:gridCol w="576064"/>
                <a:gridCol w="1412257"/>
                <a:gridCol w="1150307"/>
                <a:gridCol w="959492"/>
                <a:gridCol w="991971"/>
                <a:gridCol w="991971"/>
                <a:gridCol w="542674"/>
              </a:tblGrid>
              <a:tr h="1120363">
                <a:tc row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endParaRPr lang="uk-UA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endParaRPr lang="uk-UA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uk-UA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Великобритания</a:t>
                      </a:r>
                      <a:endParaRPr lang="uk-UA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США</a:t>
                      </a:r>
                      <a:endParaRPr lang="uk-UA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Китай</a:t>
                      </a:r>
                      <a:endParaRPr lang="uk-UA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12036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 В</a:t>
                      </a:r>
                      <a:endParaRPr lang="uk-UA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 С</a:t>
                      </a:r>
                      <a:endParaRPr lang="uk-UA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 В</a:t>
                      </a:r>
                      <a:endParaRPr lang="uk-UA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endParaRPr lang="uk-UA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 К</a:t>
                      </a:r>
                      <a:endParaRPr lang="uk-UA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endParaRPr lang="uk-UA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08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uk-UA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uk-UA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uk-UA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uk-UA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uk-UA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uk-UA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uk-UA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uk-UA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uk-UA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08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uk-UA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uk-UA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uk-UA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uk-UA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uk-UA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uk-UA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uk-UA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uk-UA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uk-UA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759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uk-UA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uk-UA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uk-UA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uk-UA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uk-UA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uk-UA" sz="3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uk-UA" sz="3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uk-UA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uk-UA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Итоги урока: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899592" y="1484784"/>
            <a:ext cx="2214578" cy="8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solidFill>
                  <a:srgbClr val="C00000"/>
                </a:solidFill>
              </a:rPr>
              <a:t>Узнал: 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Рисунок 4" descr="смайлы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708920"/>
            <a:ext cx="8890000" cy="2946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  <a:solidFill>
            <a:schemeClr val="bg1"/>
          </a:solidFill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Устное повторение: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Содержимое 6"/>
          <p:cNvSpPr txBox="1">
            <a:spLocks noGrp="1"/>
          </p:cNvSpPr>
          <p:nvPr>
            <p:ph idx="1"/>
          </p:nvPr>
        </p:nvSpPr>
        <p:spPr>
          <a:xfrm>
            <a:off x="357158" y="1357298"/>
            <a:ext cx="8229600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1). </a:t>
            </a:r>
            <a:r>
              <a:rPr lang="ru-RU" alt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alt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алгебре логики называются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alt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высказывания, которые обозначаются </a:t>
            </a:r>
            <a:r>
              <a:rPr lang="ru-RU" alt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буквами? 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8"/>
          <p:cNvSpPr txBox="1">
            <a:spLocks noChangeArrowheads="1"/>
          </p:cNvSpPr>
          <p:nvPr/>
        </p:nvSpPr>
        <p:spPr bwMode="auto">
          <a:xfrm>
            <a:off x="5214942" y="2214554"/>
            <a:ext cx="30251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Логические переменные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0034" y="2643182"/>
            <a:ext cx="7215187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2).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Какие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существуют правила для обозначения значений логических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переменных?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000100" y="3929067"/>
            <a:ext cx="7715252" cy="153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361950" fontAlgn="auto">
              <a:lnSpc>
                <a:spcPct val="110000"/>
              </a:lnSpc>
              <a:spcBef>
                <a:spcPct val="30000"/>
              </a:spcBef>
              <a:spcAft>
                <a:spcPts val="0"/>
              </a:spcAft>
              <a:defRPr/>
            </a:pPr>
            <a:r>
              <a:rPr lang="ru-RU" alt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высказывание истинно, то значение </a:t>
            </a:r>
            <a:r>
              <a:rPr lang="ru-RU" alt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соответствующей</a:t>
            </a:r>
            <a:r>
              <a:rPr lang="en-US" alt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ему </a:t>
            </a:r>
            <a:r>
              <a:rPr lang="ru-RU" alt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логической переменной обозначают единицей </a:t>
            </a:r>
            <a:r>
              <a:rPr lang="ru-RU" alt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alt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= 1</a:t>
            </a:r>
            <a: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alt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 если ложно - нулём </a:t>
            </a:r>
            <a:r>
              <a:rPr lang="ru-RU" alt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2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alt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= 0).</a:t>
            </a:r>
          </a:p>
          <a:p>
            <a:pPr indent="361950" fontAlgn="auto">
              <a:lnSpc>
                <a:spcPct val="110000"/>
              </a:lnSpc>
              <a:spcBef>
                <a:spcPct val="30000"/>
              </a:spcBef>
              <a:spcAft>
                <a:spcPts val="0"/>
              </a:spcAft>
              <a:defRPr/>
            </a:pPr>
            <a:endParaRPr lang="ru-RU" alt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 txBox="1">
            <a:spLocks noGrp="1"/>
          </p:cNvSpPr>
          <p:nvPr>
            <p:ph idx="4294967295"/>
          </p:nvPr>
        </p:nvSpPr>
        <p:spPr>
          <a:xfrm>
            <a:off x="0" y="642938"/>
            <a:ext cx="8229600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3).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Назовите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логические операции,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используемые для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записи сложных высказываний?</a:t>
            </a:r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1643042" y="1643050"/>
            <a:ext cx="62865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Конъюнкция (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логическое умножение)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Инверсия (логическое отрицание)</a:t>
            </a:r>
          </a:p>
          <a:p>
            <a:pPr eaLnBrk="0" hangingPunct="0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Дизъюнкция (логическое сложение)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3071810"/>
            <a:ext cx="7171067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4).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называются специальные таблицы для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определения истинности логических выражений?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93916" y="3929066"/>
            <a:ext cx="2650084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Таблицы истинности</a:t>
            </a:r>
          </a:p>
        </p:txBody>
      </p:sp>
      <p:graphicFrame>
        <p:nvGraphicFramePr>
          <p:cNvPr id="8" name="Group 5"/>
          <p:cNvGraphicFramePr>
            <a:graphicFrameLocks noGrp="1"/>
          </p:cNvGraphicFramePr>
          <p:nvPr/>
        </p:nvGraphicFramePr>
        <p:xfrm>
          <a:off x="642910" y="4143380"/>
          <a:ext cx="1785928" cy="2133670"/>
        </p:xfrm>
        <a:graphic>
          <a:graphicData uri="http://schemas.openxmlformats.org/drawingml/2006/table">
            <a:tbl>
              <a:tblPr/>
              <a:tblGrid>
                <a:gridCol w="446240"/>
                <a:gridCol w="446240"/>
                <a:gridCol w="893448"/>
              </a:tblGrid>
              <a:tr h="25528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</a:t>
                      </a:r>
                    </a:p>
                  </a:txBody>
                  <a:tcPr marT="45727" marB="45727" horzOverflow="overflow">
                    <a:lnL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A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A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</a:t>
                      </a: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&amp;</a:t>
                      </a: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AFC"/>
                    </a:solidFill>
                  </a:tcPr>
                </a:tc>
              </a:tr>
              <a:tr h="25528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>
                    <a:lnL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28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>
                    <a:lnL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28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>
                    <a:lnL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28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>
                    <a:lnL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Group 5"/>
          <p:cNvGraphicFramePr>
            <a:graphicFrameLocks noGrp="1"/>
          </p:cNvGraphicFramePr>
          <p:nvPr/>
        </p:nvGraphicFramePr>
        <p:xfrm>
          <a:off x="2928926" y="4071942"/>
          <a:ext cx="2571768" cy="2133670"/>
        </p:xfrm>
        <a:graphic>
          <a:graphicData uri="http://schemas.openxmlformats.org/drawingml/2006/table">
            <a:tbl>
              <a:tblPr/>
              <a:tblGrid>
                <a:gridCol w="858096"/>
                <a:gridCol w="855576"/>
                <a:gridCol w="858096"/>
              </a:tblGrid>
              <a:tr h="14287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</a:t>
                      </a:r>
                    </a:p>
                  </a:txBody>
                  <a:tcPr marT="45727" marB="45727" horzOverflow="overflow">
                    <a:lnL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A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A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</a:t>
                      </a: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r>
                        <a:rPr kumimoji="0" 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AFC"/>
                    </a:solidFill>
                  </a:tcPr>
                </a:tc>
              </a:tr>
              <a:tr h="4066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>
                    <a:lnL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6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>
                    <a:lnL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6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>
                    <a:lnL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6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>
                    <a:lnL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Group 5"/>
          <p:cNvGraphicFramePr>
            <a:graphicFrameLocks noGrp="1"/>
          </p:cNvGraphicFramePr>
          <p:nvPr/>
        </p:nvGraphicFramePr>
        <p:xfrm>
          <a:off x="6643702" y="4572008"/>
          <a:ext cx="1500198" cy="1280226"/>
        </p:xfrm>
        <a:graphic>
          <a:graphicData uri="http://schemas.openxmlformats.org/drawingml/2006/table">
            <a:tbl>
              <a:tblPr/>
              <a:tblGrid>
                <a:gridCol w="750547"/>
                <a:gridCol w="749651"/>
              </a:tblGrid>
              <a:tr h="23659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</a:t>
                      </a:r>
                    </a:p>
                  </a:txBody>
                  <a:tcPr marT="45731" marB="45731" horzOverflow="overflow">
                    <a:lnL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AF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Ā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AFC"/>
                    </a:solidFill>
                  </a:tcPr>
                </a:tc>
              </a:tr>
              <a:tr h="23659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31" marB="45731" horzOverflow="overflow">
                    <a:lnL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4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31" marB="45731" horzOverflow="overflow">
                    <a:lnL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18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27984" y="332656"/>
            <a:ext cx="280025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5400" b="1" dirty="0" err="1"/>
              <a:t>Задание</a:t>
            </a:r>
            <a:endParaRPr lang="ru-RU" sz="5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123728" y="1484784"/>
            <a:ext cx="55263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 столе лежат Голубой, Зеленый, Коричневый и Оранжевый карандаши.</a:t>
            </a:r>
            <a:endParaRPr lang="uk-UA" sz="24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Третьим лежит карандаш, в имени которого больше всего букв. Голубой карандаш лежит между Коричневым и Оранжевым.</a:t>
            </a:r>
            <a:endParaRPr lang="uk-UA" sz="24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Разложи 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карандаши в описанном порядке.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4037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Задание</a:t>
            </a:r>
            <a:endParaRPr lang="uk-UA" dirty="0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611560" y="1484784"/>
            <a:ext cx="763284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 столе лежат Голубой, Зеленый, Коричневый и Оранжевый карандаши.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Третьим лежит карандаш, в имени которого больше всего букв. Голубой карандаш лежит между Коричневым и Оранжевым.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Разложи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карандаши в описанном порядке.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Рисунок 13" descr="hello_html_m543636b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797"/>
          <a:stretch>
            <a:fillRect/>
          </a:stretch>
        </p:blipFill>
        <p:spPr bwMode="auto">
          <a:xfrm>
            <a:off x="5148064" y="3933056"/>
            <a:ext cx="2520280" cy="244827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Рисунок 14" descr="hello_html_m543636b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834"/>
          <a:stretch>
            <a:fillRect/>
          </a:stretch>
        </p:blipFill>
        <p:spPr bwMode="auto">
          <a:xfrm>
            <a:off x="1115616" y="3933056"/>
            <a:ext cx="2274857" cy="23984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 descr="hello_html_m543636b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394" r="1102"/>
          <a:stretch>
            <a:fillRect/>
          </a:stretch>
        </p:blipFill>
        <p:spPr bwMode="auto">
          <a:xfrm>
            <a:off x="5220072" y="4005064"/>
            <a:ext cx="514350" cy="23762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Рисунок 16" descr="hello_html_m543636b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929" r="24724"/>
          <a:stretch>
            <a:fillRect/>
          </a:stretch>
        </p:blipFill>
        <p:spPr bwMode="auto">
          <a:xfrm>
            <a:off x="5796136" y="4005064"/>
            <a:ext cx="504825" cy="23762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Рисунок 17" descr="hello_html_m543636b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913" r="9617"/>
          <a:stretch>
            <a:fillRect/>
          </a:stretch>
        </p:blipFill>
        <p:spPr bwMode="auto">
          <a:xfrm>
            <a:off x="6372200" y="4005064"/>
            <a:ext cx="476250" cy="2351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Рисунок 18" descr="hello_html_m543636b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016" r="17795"/>
          <a:stretch>
            <a:fillRect/>
          </a:stretch>
        </p:blipFill>
        <p:spPr bwMode="auto">
          <a:xfrm>
            <a:off x="6876256" y="4005064"/>
            <a:ext cx="495300" cy="23519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Подумай какой метод ты применял(а) при решении задачи?</a:t>
            </a:r>
            <a:endParaRPr lang="uk-UA" dirty="0"/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2339752" y="1947029"/>
            <a:ext cx="4464496" cy="5847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Проб и ошибок</a:t>
            </a:r>
            <a:endParaRPr kumimoji="0" lang="uk-UA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2339752" y="2852936"/>
            <a:ext cx="4464496" cy="5847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Рассуждения</a:t>
            </a: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267744" y="3789040"/>
            <a:ext cx="4464496" cy="5847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Исключения</a:t>
            </a:r>
            <a:r>
              <a:rPr kumimoji="0" lang="uk-U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Тема урока: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197167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6600" b="1" dirty="0" smtClean="0"/>
              <a:t> «Решение логических задач»</a:t>
            </a:r>
            <a:endParaRPr lang="ru-RU" sz="6600" dirty="0"/>
          </a:p>
        </p:txBody>
      </p:sp>
      <p:pic>
        <p:nvPicPr>
          <p:cNvPr id="17412" name="Picture 4" descr="http://samopoznanie.ru/avatars/objects/3-20091_1_6.jpg?147243398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3357562"/>
            <a:ext cx="3557079" cy="2857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Прочитай задачу. Определи к какому классу задач она относится?</a:t>
            </a:r>
            <a:endParaRPr lang="ru-RU" sz="3200" b="1" dirty="0"/>
          </a:p>
        </p:txBody>
      </p:sp>
      <p:pic>
        <p:nvPicPr>
          <p:cNvPr id="1028" name="Picture 4" descr="http://media-cache-ec0.pinimg.com/736x/42/0f/c8/420fc8408b756478516481fdfe57db27.jpg"/>
          <p:cNvPicPr>
            <a:picLocks noChangeAspect="1" noChangeArrowheads="1"/>
          </p:cNvPicPr>
          <p:nvPr/>
        </p:nvPicPr>
        <p:blipFill>
          <a:blip r:embed="rId2" cstate="print"/>
          <a:srcRect l="2128" t="4917" r="4255" b="9042"/>
          <a:stretch>
            <a:fillRect/>
          </a:stretch>
        </p:blipFill>
        <p:spPr bwMode="auto">
          <a:xfrm>
            <a:off x="107504" y="2428868"/>
            <a:ext cx="2786082" cy="264320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987824" y="1428736"/>
            <a:ext cx="5929322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smtClean="0"/>
              <a:t>Коля, Вася и Серёжа гостили летом у бабушки. Однажды один из мальчиков нечаянно разбил любимую бабушкину вазу. На вопрос, кто разбил вазу, они дали такие ответы:</a:t>
            </a:r>
            <a:endParaRPr lang="uk-UA" sz="2000" dirty="0" smtClean="0"/>
          </a:p>
          <a:p>
            <a:r>
              <a:rPr lang="ru-RU" sz="2000" b="1" dirty="0" smtClean="0"/>
              <a:t>Серёжа: </a:t>
            </a:r>
            <a:r>
              <a:rPr lang="ru-RU" sz="2000" dirty="0" smtClean="0"/>
              <a:t>1) Я не разбивал. 2) Вася не разбивал.</a:t>
            </a:r>
            <a:endParaRPr lang="uk-UA" sz="2000" dirty="0" smtClean="0"/>
          </a:p>
          <a:p>
            <a:r>
              <a:rPr lang="ru-RU" sz="2000" b="1" dirty="0" smtClean="0"/>
              <a:t>Вася: </a:t>
            </a:r>
            <a:r>
              <a:rPr lang="ru-RU" sz="2000" dirty="0" smtClean="0"/>
              <a:t>3) Серёжа не разбивал. 4) Вазу разбил Коля.</a:t>
            </a:r>
            <a:endParaRPr lang="uk-UA" sz="2000" dirty="0" smtClean="0"/>
          </a:p>
          <a:p>
            <a:r>
              <a:rPr lang="ru-RU" sz="2000" b="1" dirty="0" smtClean="0"/>
              <a:t>Коля: </a:t>
            </a:r>
            <a:r>
              <a:rPr lang="ru-RU" sz="2000" dirty="0" smtClean="0"/>
              <a:t>5) Я не разбивал. 6) Вазу разбил Серёжа.</a:t>
            </a:r>
            <a:endParaRPr lang="uk-UA" sz="2000" dirty="0" smtClean="0"/>
          </a:p>
          <a:p>
            <a:r>
              <a:rPr lang="ru-RU" sz="2000" i="1" dirty="0" smtClean="0"/>
              <a:t> </a:t>
            </a:r>
            <a:endParaRPr lang="uk-UA" sz="2000" dirty="0" smtClean="0"/>
          </a:p>
          <a:p>
            <a:r>
              <a:rPr lang="ru-RU" sz="2000" i="1" dirty="0" smtClean="0"/>
              <a:t>Бабушка знала, что один из её внуков, назовём его правдивым, оба раза сказал правду; второй, назовём его шутником, оба раза сказал неправду; третий, назовём его хитрецом, один раз сказал правду, а другой раз — неправду.</a:t>
            </a:r>
            <a:endParaRPr lang="uk-UA" sz="2000" dirty="0" smtClean="0"/>
          </a:p>
          <a:p>
            <a:r>
              <a:rPr lang="ru-RU" sz="2400" i="1" dirty="0" smtClean="0"/>
              <a:t>Назовите имена правдивого, шутника и хитреца. Кто из внуков разбил вазу?</a:t>
            </a:r>
            <a:endParaRPr lang="uk-UA" sz="2400" dirty="0" smtClean="0"/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2.59259E-6 L -0.29323 -0.0030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00" y="-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894</TotalTime>
  <Words>1185</Words>
  <Application>Microsoft Office PowerPoint</Application>
  <PresentationFormat>Экран (4:3)</PresentationFormat>
  <Paragraphs>318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2" baseType="lpstr">
      <vt:lpstr>Arial</vt:lpstr>
      <vt:lpstr>Calibri</vt:lpstr>
      <vt:lpstr>Corbel</vt:lpstr>
      <vt:lpstr>Gill Sans MT</vt:lpstr>
      <vt:lpstr>Helvetica</vt:lpstr>
      <vt:lpstr>Monotype Corsiva</vt:lpstr>
      <vt:lpstr>Times New Roman</vt:lpstr>
      <vt:lpstr>Verdana</vt:lpstr>
      <vt:lpstr>Wingdings 2</vt:lpstr>
      <vt:lpstr>Солнцестояние</vt:lpstr>
      <vt:lpstr>Повторение:</vt:lpstr>
      <vt:lpstr>Повторение:</vt:lpstr>
      <vt:lpstr>Устное повторение:</vt:lpstr>
      <vt:lpstr>Презентация PowerPoint</vt:lpstr>
      <vt:lpstr>Презентация PowerPoint</vt:lpstr>
      <vt:lpstr>Задание</vt:lpstr>
      <vt:lpstr>Подумай какой метод ты применял(а) при решении задачи?</vt:lpstr>
      <vt:lpstr>Тема урока:</vt:lpstr>
      <vt:lpstr>Прочитай задачу. Определи к какому классу задач она относится?</vt:lpstr>
      <vt:lpstr>Презентация PowerPoint</vt:lpstr>
      <vt:lpstr>Задачи урока:</vt:lpstr>
      <vt:lpstr>Способы решения логических задач</vt:lpstr>
      <vt:lpstr>Алгоритм решения логических задач  с помощью таблиц</vt:lpstr>
      <vt:lpstr>Решение задачи</vt:lpstr>
      <vt:lpstr>Решить логическую задачу</vt:lpstr>
      <vt:lpstr>Способы решения логических задач</vt:lpstr>
      <vt:lpstr>Решим логическую задачу средствами алгебры логики </vt:lpstr>
      <vt:lpstr>Решим логическую задачу средствами алгебры логики </vt:lpstr>
      <vt:lpstr>Работа в группах</vt:lpstr>
      <vt:lpstr>Индивидуальная работа</vt:lpstr>
      <vt:lpstr>Индивидуальная работа</vt:lpstr>
      <vt:lpstr>Итоги урока: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Домашнее задание:</dc:title>
  <dc:creator>Елена</dc:creator>
  <cp:lastModifiedBy>Komp3</cp:lastModifiedBy>
  <cp:revision>112</cp:revision>
  <cp:lastPrinted>2025-05-18T09:15:45Z</cp:lastPrinted>
  <dcterms:modified xsi:type="dcterms:W3CDTF">2025-05-18T09:18:42Z</dcterms:modified>
</cp:coreProperties>
</file>